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1" r:id="rId2"/>
    <p:sldId id="257" r:id="rId3"/>
    <p:sldId id="268" r:id="rId4"/>
    <p:sldId id="261" r:id="rId5"/>
    <p:sldId id="258" r:id="rId6"/>
    <p:sldId id="270" r:id="rId7"/>
    <p:sldId id="273" r:id="rId8"/>
    <p:sldId id="267" r:id="rId9"/>
    <p:sldId id="274" r:id="rId10"/>
    <p:sldId id="275" r:id="rId11"/>
    <p:sldId id="276" r:id="rId12"/>
    <p:sldId id="277" r:id="rId13"/>
    <p:sldId id="279" r:id="rId14"/>
    <p:sldId id="278" r:id="rId15"/>
    <p:sldId id="285" r:id="rId16"/>
    <p:sldId id="283" r:id="rId17"/>
    <p:sldId id="284" r:id="rId18"/>
    <p:sldId id="28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g Ashirwad" initials="JA" lastIdx="1" clrIdx="0">
    <p:extLst>
      <p:ext uri="{19B8F6BF-5375-455C-9EA6-DF929625EA0E}">
        <p15:presenceInfo xmlns:p15="http://schemas.microsoft.com/office/powerpoint/2012/main" userId="8de3a5fa574dd2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051" autoAdjust="0"/>
  </p:normalViewPr>
  <p:slideViewPr>
    <p:cSldViewPr snapToGrid="0">
      <p:cViewPr varScale="1">
        <p:scale>
          <a:sx n="114" d="100"/>
          <a:sy n="114" d="100"/>
        </p:scale>
        <p:origin x="39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k\Desktop\final%20project\Historical%20full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[Historical fulldataset.xlsx]Historical fulldataset!PivotTable2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'Historical fulldataset'!$B$3:$B$4</c:f>
              <c:strCache>
                <c:ptCount val="1"/>
                <c:pt idx="0">
                  <c:v>2016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fulldataset'!$B$5:$B$17</c:f>
              <c:numCache>
                <c:formatCode>General</c:formatCode>
                <c:ptCount val="12"/>
                <c:pt idx="6">
                  <c:v>177</c:v>
                </c:pt>
                <c:pt idx="7">
                  <c:v>262</c:v>
                </c:pt>
                <c:pt idx="8">
                  <c:v>242</c:v>
                </c:pt>
                <c:pt idx="9">
                  <c:v>322</c:v>
                </c:pt>
                <c:pt idx="10">
                  <c:v>261</c:v>
                </c:pt>
                <c:pt idx="11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7C-41B8-841F-F5D1BF30EE43}"/>
            </c:ext>
          </c:extLst>
        </c:ser>
        <c:ser>
          <c:idx val="1"/>
          <c:order val="1"/>
          <c:tx>
            <c:strRef>
              <c:f>'Historical fulldataset'!$C$3:$C$4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fulldataset'!$C$5:$C$17</c:f>
              <c:numCache>
                <c:formatCode>General</c:formatCode>
                <c:ptCount val="12"/>
                <c:pt idx="0">
                  <c:v>459</c:v>
                </c:pt>
                <c:pt idx="1">
                  <c:v>456</c:v>
                </c:pt>
                <c:pt idx="2">
                  <c:v>490</c:v>
                </c:pt>
                <c:pt idx="3">
                  <c:v>364</c:v>
                </c:pt>
                <c:pt idx="4">
                  <c:v>299</c:v>
                </c:pt>
                <c:pt idx="5">
                  <c:v>191</c:v>
                </c:pt>
                <c:pt idx="6">
                  <c:v>246</c:v>
                </c:pt>
                <c:pt idx="7">
                  <c:v>241</c:v>
                </c:pt>
                <c:pt idx="8">
                  <c:v>242</c:v>
                </c:pt>
                <c:pt idx="9">
                  <c:v>381</c:v>
                </c:pt>
                <c:pt idx="10">
                  <c:v>263</c:v>
                </c:pt>
                <c:pt idx="11">
                  <c:v>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7C-41B8-841F-F5D1BF30EE43}"/>
            </c:ext>
          </c:extLst>
        </c:ser>
        <c:ser>
          <c:idx val="2"/>
          <c:order val="2"/>
          <c:tx>
            <c:strRef>
              <c:f>'Historical fulldataset'!$D$3:$D$4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fulldataset'!$D$5:$D$17</c:f>
              <c:numCache>
                <c:formatCode>General</c:formatCode>
                <c:ptCount val="12"/>
                <c:pt idx="0">
                  <c:v>442</c:v>
                </c:pt>
                <c:pt idx="1">
                  <c:v>413</c:v>
                </c:pt>
                <c:pt idx="2">
                  <c:v>575</c:v>
                </c:pt>
                <c:pt idx="3">
                  <c:v>326</c:v>
                </c:pt>
                <c:pt idx="4">
                  <c:v>379</c:v>
                </c:pt>
                <c:pt idx="5">
                  <c:v>196</c:v>
                </c:pt>
                <c:pt idx="6">
                  <c:v>163</c:v>
                </c:pt>
                <c:pt idx="7">
                  <c:v>170</c:v>
                </c:pt>
                <c:pt idx="8">
                  <c:v>192</c:v>
                </c:pt>
                <c:pt idx="9">
                  <c:v>245</c:v>
                </c:pt>
                <c:pt idx="10">
                  <c:v>222</c:v>
                </c:pt>
                <c:pt idx="11">
                  <c:v>236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7C-41B8-841F-F5D1BF30EE43}"/>
            </c:ext>
          </c:extLst>
        </c:ser>
        <c:ser>
          <c:idx val="3"/>
          <c:order val="3"/>
          <c:tx>
            <c:strRef>
              <c:f>'Historical fulldataset'!$E$3:$E$4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fulldataset'!$E$5:$E$17</c:f>
              <c:numCache>
                <c:formatCode>General</c:formatCode>
                <c:ptCount val="12"/>
                <c:pt idx="0">
                  <c:v>370</c:v>
                </c:pt>
                <c:pt idx="1">
                  <c:v>470</c:v>
                </c:pt>
                <c:pt idx="2">
                  <c:v>523</c:v>
                </c:pt>
                <c:pt idx="3">
                  <c:v>300</c:v>
                </c:pt>
                <c:pt idx="4">
                  <c:v>264</c:v>
                </c:pt>
                <c:pt idx="5">
                  <c:v>170</c:v>
                </c:pt>
                <c:pt idx="6">
                  <c:v>169</c:v>
                </c:pt>
                <c:pt idx="7">
                  <c:v>194</c:v>
                </c:pt>
                <c:pt idx="8">
                  <c:v>80</c:v>
                </c:pt>
                <c:pt idx="9">
                  <c:v>20</c:v>
                </c:pt>
                <c:pt idx="1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E7C-41B8-841F-F5D1BF30EE43}"/>
            </c:ext>
          </c:extLst>
        </c:ser>
        <c:ser>
          <c:idx val="4"/>
          <c:order val="4"/>
          <c:tx>
            <c:strRef>
              <c:f>'Historical fulldataset'!$F$3:$F$4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fulldataset'!$F$5:$F$17</c:f>
              <c:numCache>
                <c:formatCode>General</c:formatCode>
                <c:ptCount val="12"/>
                <c:pt idx="0">
                  <c:v>397.89323421000006</c:v>
                </c:pt>
                <c:pt idx="1">
                  <c:v>430.34498596700001</c:v>
                </c:pt>
                <c:pt idx="2">
                  <c:v>489.45722957999999</c:v>
                </c:pt>
                <c:pt idx="3">
                  <c:v>302.11328124100004</c:v>
                </c:pt>
                <c:pt idx="4">
                  <c:v>276.44017026399996</c:v>
                </c:pt>
                <c:pt idx="5">
                  <c:v>165.52645873400002</c:v>
                </c:pt>
                <c:pt idx="6">
                  <c:v>192.50514221599994</c:v>
                </c:pt>
                <c:pt idx="7">
                  <c:v>196.04335021199995</c:v>
                </c:pt>
                <c:pt idx="8">
                  <c:v>174.91397094700002</c:v>
                </c:pt>
                <c:pt idx="9">
                  <c:v>276.88206480700001</c:v>
                </c:pt>
                <c:pt idx="10">
                  <c:v>199.56213379299996</c:v>
                </c:pt>
                <c:pt idx="11">
                  <c:v>220.52226561899997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7C-41B8-841F-F5D1BF30E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375624"/>
        <c:axId val="602375952"/>
      </c:lineChart>
      <c:catAx>
        <c:axId val="602375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75952"/>
        <c:crosses val="autoZero"/>
        <c:auto val="1"/>
        <c:lblAlgn val="ctr"/>
        <c:lblOffset val="100"/>
        <c:noMultiLvlLbl val="0"/>
      </c:catAx>
      <c:valAx>
        <c:axId val="60237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Rooms</a:t>
                </a:r>
                <a:r>
                  <a:rPr lang="en-US" baseline="0"/>
                  <a:t> Sold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75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3F2C7-CB0D-4960-B9A9-997CC26C078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04432-8C9B-470D-BB10-BB7F5E45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9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04432-8C9B-470D-BB10-BB7F5E4571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0B09-670A-46F8-AE3A-859AFDAC4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FA911-C3AD-4797-B79C-2E03457AD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D687-6F34-43A9-BA59-E07F3059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9150C-7649-481D-A3D8-A5981A87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C3F44-D9BD-4F99-B6B3-9113FD95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7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466F-CD96-400B-AF9D-9FD16E65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8E43B-9CB2-4699-BE81-B6370A492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E8032-409C-4DE9-9889-3E10243A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26BA5-53AF-4F4C-ACEE-240762C6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D68E4-8A2A-4A31-A106-52C3AF2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8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7141A-C21C-4AFE-A248-4F95223B0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748DD-5ADD-4D63-9AF3-908C330A6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9CE7-FE0A-446C-8140-6553BE57B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10EB-905D-4548-B65B-90935231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AFB1-B388-4542-A797-0C5027E0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9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8B80-EA39-435D-904A-ACB4532D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5DBF-8826-4CE6-9188-6430D55F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AB4A-2E31-4675-A725-273CC6DB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348D4-A55E-412D-A192-C77C83CE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3B37-7217-4274-BE63-0A760266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1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D670-4CED-492B-8578-49AE0AD7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A5E88-AF76-49A5-83EC-12086853D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0CCAD-C813-48DB-88A0-BA185814A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76943-E393-4344-B8F5-CD5EA763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66A4-DF0E-437F-BF67-D30FA96F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1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2FB9-EE31-4BC7-9903-2B177575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E3375-6523-4CC7-B0D3-F9A49EA6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5CF8F-5DA8-40C0-B135-AE7D6FA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EA970-B3DA-48F1-AAB3-8BBAB53A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57601-D93A-4A3C-A75D-F47098FE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D8DA0-7B34-4015-8AA3-24D6730D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B3E7-D44F-498D-A855-B75AF93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DFB3-71DC-4247-9D13-982AF2C89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EF72C-D055-47C0-BEB6-11E3B0E77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AE126-D69D-470B-8A97-2E445A492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755B6-DD96-40EF-8A2F-FE9D8F759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C68BA-7F35-4594-9124-898AA2AA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DE0B6-7CCA-4924-A29B-A35688B5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721D59-4198-4180-BF32-9A981C2A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1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AAF8-33F6-4147-A08B-F8EC9DE7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914D6-F24D-4A6F-8FB3-9B933F95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3C5F5-7B98-4ADD-9131-1AC5D473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CB0EA-6765-441A-9BE2-F4F0B8B7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ED789-185E-4AB3-84CF-B2F4D99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47B5C-F9CA-4166-AC9E-0055F8BAB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F3719-B445-4675-8F0E-0FF15776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7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CBBB-DDA4-4C33-A0DF-4872E27B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9420-5288-4872-87A5-C06B3B31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74804-BA44-4FA6-BCCA-97D400AEF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8DA2E-C002-4EC2-9683-6BECF9DA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79692-8F72-406E-A84A-9E4F6155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FE4C6-0866-468A-995D-AAC5D7AF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9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B403-F0B4-4D04-9E5D-4ED1C97D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372512-7DA3-4A2C-AD11-E61D5836B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BD3142-EF4E-456C-B30C-755584007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0ED34-9AC4-4EDE-8B91-44728E1F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1214-ACD4-476E-96A9-142FE156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1D418-4745-4B87-A137-6C232A6A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2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31208-1CFA-47CC-AC7E-66E5C82B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72784-42B0-4A1C-9D2E-1D0A05181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3D0CD-313D-4DC4-9D45-0838480DA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7AA15-BB0A-4847-9ADC-B0F9B2010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286E-0145-4EA3-A6EE-12C4A90A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ourism">
            <a:extLst>
              <a:ext uri="{FF2B5EF4-FFF2-40B4-BE49-F238E27FC236}">
                <a16:creationId xmlns:a16="http://schemas.microsoft.com/office/drawing/2014/main" id="{6C4DB768-8059-40AC-99B9-E285BBE5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82" y="662654"/>
            <a:ext cx="9823650" cy="553269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6FDCAA-5C39-448D-A756-83C3285881E7}"/>
              </a:ext>
            </a:extLst>
          </p:cNvPr>
          <p:cNvSpPr/>
          <p:nvPr/>
        </p:nvSpPr>
        <p:spPr>
          <a:xfrm>
            <a:off x="3251733" y="0"/>
            <a:ext cx="5359351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Lodging Analytics</a:t>
            </a:r>
          </a:p>
          <a:p>
            <a:pPr algn="ctr"/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Amit, Nick, Manu and Jag</a:t>
            </a:r>
          </a:p>
        </p:txBody>
      </p:sp>
    </p:spTree>
    <p:extLst>
      <p:ext uri="{BB962C8B-B14F-4D97-AF65-F5344CB8AC3E}">
        <p14:creationId xmlns:p14="http://schemas.microsoft.com/office/powerpoint/2010/main" val="120310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4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2017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1DDC-A459-46F3-A948-ACDD330F8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0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45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2018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A671D-4B98-4199-B2E4-A3D276BFC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3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owchart: Document 5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D5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2019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FB3FE-AC07-45A1-8F87-B1D9FA4AC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0A671D-4B98-4199-B2E4-A3D276BFC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r="22151" b="2"/>
          <a:stretch/>
        </p:blipFill>
        <p:spPr>
          <a:xfrm>
            <a:off x="461052" y="644577"/>
            <a:ext cx="3812051" cy="363211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01DDC-A459-46F3-A948-ACDD330F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2" r="21580" b="2"/>
          <a:stretch/>
        </p:blipFill>
        <p:spPr>
          <a:xfrm>
            <a:off x="4273103" y="642443"/>
            <a:ext cx="3729332" cy="3632116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F63DE-05F1-4ACB-8FAC-404E486DA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5" r="23665" b="2"/>
          <a:stretch/>
        </p:blipFill>
        <p:spPr>
          <a:xfrm>
            <a:off x="8002435" y="644603"/>
            <a:ext cx="3683258" cy="3632116"/>
          </a:xfrm>
          <a:prstGeom prst="rect">
            <a:avLst/>
          </a:prstGeom>
          <a:effectLst/>
        </p:spPr>
      </p:pic>
      <p:pic>
        <p:nvPicPr>
          <p:cNvPr id="86" name="Picture 83">
            <a:extLst>
              <a:ext uri="{FF2B5EF4-FFF2-40B4-BE49-F238E27FC236}">
                <a16:creationId xmlns:a16="http://schemas.microsoft.com/office/drawing/2014/main" id="{7CD66E0B-B0AC-4E17-AF81-43DC7FAAB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1767829" y="4571998"/>
            <a:ext cx="8664146" cy="93813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Predicting - 2020</a:t>
            </a:r>
            <a:endParaRPr lang="en-US" sz="4100" b="1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22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4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2020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FB8A1-602C-4684-9B7B-93C798FC6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6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69EC2-4A9D-41B0-8899-15A6381ADBAD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Regression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C7E1AD-A4EF-48EC-9B97-22BCE6099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1" y="3746221"/>
            <a:ext cx="3488379" cy="203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A7C48-6112-49CE-8568-A44D05C8E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" t="14308" r="47672" b="178"/>
          <a:stretch/>
        </p:blipFill>
        <p:spPr>
          <a:xfrm>
            <a:off x="5053936" y="824666"/>
            <a:ext cx="5984626" cy="2342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3F647-97A9-4436-9BC2-147658633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030" y="5466651"/>
            <a:ext cx="5895975" cy="704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801FE-4C3D-45FF-BE9B-43D3FAA3EF82}"/>
              </a:ext>
            </a:extLst>
          </p:cNvPr>
          <p:cNvSpPr txBox="1"/>
          <p:nvPr/>
        </p:nvSpPr>
        <p:spPr>
          <a:xfrm>
            <a:off x="5494789" y="3766657"/>
            <a:ext cx="573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Incorporated nearly 100 features into the model to improve the model’s accuracy</a:t>
            </a:r>
          </a:p>
        </p:txBody>
      </p:sp>
    </p:spTree>
    <p:extLst>
      <p:ext uri="{BB962C8B-B14F-4D97-AF65-F5344CB8AC3E}">
        <p14:creationId xmlns:p14="http://schemas.microsoft.com/office/powerpoint/2010/main" val="189003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C6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F2669-3296-437C-9451-B9C87C85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Alternative Models Explored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A5B98-83F2-45CD-9DC2-3857581B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5" y="604824"/>
            <a:ext cx="6373073" cy="150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B68B9-9910-4A04-AC50-857A8C81E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646" y="2203191"/>
            <a:ext cx="6514376" cy="1848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BD1A7-2623-417A-A38E-78E0598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254" y="4245988"/>
            <a:ext cx="6373073" cy="1645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946186-FDA8-4343-B59F-47103C763FD4}"/>
              </a:ext>
            </a:extLst>
          </p:cNvPr>
          <p:cNvSpPr txBox="1"/>
          <p:nvPr/>
        </p:nvSpPr>
        <p:spPr>
          <a:xfrm>
            <a:off x="3879915" y="299723"/>
            <a:ext cx="222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8FB11-9BD2-4FB5-9A53-B838734E7330}"/>
              </a:ext>
            </a:extLst>
          </p:cNvPr>
          <p:cNvSpPr txBox="1"/>
          <p:nvPr/>
        </p:nvSpPr>
        <p:spPr>
          <a:xfrm>
            <a:off x="3905609" y="1833857"/>
            <a:ext cx="14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A3A67-55FA-4358-94FC-605AC9CCF468}"/>
              </a:ext>
            </a:extLst>
          </p:cNvPr>
          <p:cNvSpPr txBox="1"/>
          <p:nvPr/>
        </p:nvSpPr>
        <p:spPr>
          <a:xfrm>
            <a:off x="3992921" y="3876656"/>
            <a:ext cx="179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ElasticNet Model</a:t>
            </a:r>
          </a:p>
        </p:txBody>
      </p:sp>
    </p:spTree>
    <p:extLst>
      <p:ext uri="{BB962C8B-B14F-4D97-AF65-F5344CB8AC3E}">
        <p14:creationId xmlns:p14="http://schemas.microsoft.com/office/powerpoint/2010/main" val="320981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62680-ACAB-4AD1-AEE1-2DB1D54A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Occupancy by Month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78C432-A6AE-4CB3-8DF7-A77B28169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427319"/>
              </p:ext>
            </p:extLst>
          </p:nvPr>
        </p:nvGraphicFramePr>
        <p:xfrm>
          <a:off x="3959352" y="411480"/>
          <a:ext cx="8037575" cy="5596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904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4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else can we consider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5704E-120C-4C88-9737-00A1FB447071}"/>
              </a:ext>
            </a:extLst>
          </p:cNvPr>
          <p:cNvSpPr txBox="1"/>
          <p:nvPr/>
        </p:nvSpPr>
        <p:spPr>
          <a:xfrm>
            <a:off x="4151376" y="158323"/>
            <a:ext cx="7772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200" cap="all" dirty="0"/>
              <a:t>Add events as a parameter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200" cap="all" dirty="0">
                <a:solidFill>
                  <a:schemeClr val="bg1">
                    <a:lumMod val="65000"/>
                  </a:schemeClr>
                </a:solidFill>
              </a:rPr>
              <a:t>COACHELLA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Apr 13 - Apr 22 2018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Apr 14 - Apr 23 2017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Apr 15 - Apr 24 2016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BNP PARIBAS OPEN -  INDIAN WELLS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March 5 – 18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March 6 – 19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March 9 – 20</a:t>
            </a:r>
          </a:p>
          <a:p>
            <a:pPr fontAlgn="base"/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  <a:p>
            <a:pPr fontAlgn="base"/>
            <a:r>
              <a:rPr lang="en-US" sz="2200" dirty="0"/>
              <a:t>SCRAPING DATA FROM REGIONAL HOTELS</a:t>
            </a:r>
          </a:p>
        </p:txBody>
      </p:sp>
    </p:spTree>
    <p:extLst>
      <p:ext uri="{BB962C8B-B14F-4D97-AF65-F5344CB8AC3E}">
        <p14:creationId xmlns:p14="http://schemas.microsoft.com/office/powerpoint/2010/main" val="380004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money">
            <a:extLst>
              <a:ext uri="{FF2B5EF4-FFF2-40B4-BE49-F238E27FC236}">
                <a16:creationId xmlns:a16="http://schemas.microsoft.com/office/drawing/2014/main" id="{72862C51-7B5D-442E-B76C-618AC9203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r="4010"/>
          <a:stretch/>
        </p:blipFill>
        <p:spPr bwMode="auto"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943C1112-BBB4-4846-A2B6-2EEB033E4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2" r="25088" b="1"/>
          <a:stretch/>
        </p:blipFill>
        <p:spPr bwMode="auto"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C9AB11-85BF-46B2-91DA-F52FF2FEC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5" y="2467592"/>
            <a:ext cx="4063105" cy="41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FEC40-E367-4B61-9C8A-F6F65E0C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rgbClr val="FFFFFF"/>
                </a:solidFill>
              </a:rPr>
              <a:t>  </a:t>
            </a:r>
            <a:r>
              <a:rPr lang="en-US" sz="4200" b="1" dirty="0">
                <a:solidFill>
                  <a:srgbClr val="FFFFFF"/>
                </a:solidFill>
              </a:rPr>
              <a:t>Big Corporations           Vs       Small Business owner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F271950-25CD-4AA5-B4EF-C414E2508E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427407"/>
            <a:ext cx="5455917" cy="399645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person standing in front of a box&#10;&#10;Description automatically generated">
            <a:extLst>
              <a:ext uri="{FF2B5EF4-FFF2-40B4-BE49-F238E27FC236}">
                <a16:creationId xmlns:a16="http://schemas.microsoft.com/office/drawing/2014/main" id="{6EBCB66C-3011-411F-A434-95A9561D4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1F1EF-B6A6-4644-BDA9-CF4069051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469" y="4279876"/>
            <a:ext cx="403860" cy="4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D5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43086-E1C7-4A9C-A3B8-FBD7DF0FC159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Hotel room is a perishable commodity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75A4F-0DF7-4056-91BD-E9BF776D0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t="3375" r="20500" b="4777"/>
          <a:stretch/>
        </p:blipFill>
        <p:spPr>
          <a:xfrm>
            <a:off x="4207933" y="816187"/>
            <a:ext cx="7347537" cy="5226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474A7-D266-4546-B110-5FD66D612D07}"/>
              </a:ext>
            </a:extLst>
          </p:cNvPr>
          <p:cNvSpPr txBox="1"/>
          <p:nvPr/>
        </p:nvSpPr>
        <p:spPr>
          <a:xfrm>
            <a:off x="838200" y="5855841"/>
            <a:ext cx="10598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chemeClr val="bg1">
                    <a:lumMod val="50000"/>
                  </a:schemeClr>
                </a:solidFill>
              </a:rPr>
              <a:t>Right Room, Right Time &amp; Right Customer</a:t>
            </a:r>
          </a:p>
        </p:txBody>
      </p:sp>
    </p:spTree>
    <p:extLst>
      <p:ext uri="{BB962C8B-B14F-4D97-AF65-F5344CB8AC3E}">
        <p14:creationId xmlns:p14="http://schemas.microsoft.com/office/powerpoint/2010/main" val="645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5C6452-BAA3-408B-B843-4CC0C62CF196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Understanding the model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C78C2-D787-4920-B57A-BC6FFAEC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482391"/>
            <a:ext cx="7347537" cy="38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6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22831F-B9B2-466D-8D9C-F74BD8C1972F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AFC19-36A2-435D-9681-E186E5EC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6"/>
          <a:stretch/>
        </p:blipFill>
        <p:spPr>
          <a:xfrm>
            <a:off x="4207933" y="1170432"/>
            <a:ext cx="7823318" cy="42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6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13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4C22E3-3E2D-4BF6-807D-2DB00B6C5C1C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 up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EE55-7217-4665-99FA-FE7DC74B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667512"/>
            <a:ext cx="8006281" cy="51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77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CF64B6-D5F9-4C4D-A204-A39297530308}"/>
              </a:ext>
            </a:extLst>
          </p:cNvPr>
          <p:cNvSpPr txBox="1">
            <a:spLocks/>
          </p:cNvSpPr>
          <p:nvPr/>
        </p:nvSpPr>
        <p:spPr>
          <a:xfrm>
            <a:off x="4128368" y="4921823"/>
            <a:ext cx="4937937" cy="114715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Visualizations</a:t>
            </a:r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Freeform: Shape 7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8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0A671D-4B98-4199-B2E4-A3D276BFC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5" r="-1" b="-1"/>
          <a:stretch/>
        </p:blipFill>
        <p:spPr>
          <a:xfrm>
            <a:off x="1246573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D36D4B-7FD7-45F4-B66D-7932C4B9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r="23491" b="-1"/>
          <a:stretch/>
        </p:blipFill>
        <p:spPr>
          <a:xfrm>
            <a:off x="20" y="2288331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93" name="Oval 8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84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4FB3FE-AC07-45A1-8F87-B1D9FA4ACE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9" r="24665" b="6"/>
          <a:stretch/>
        </p:blipFill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CB2A18-24B8-440C-9209-1B1BC42A20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r="22679"/>
          <a:stretch/>
        </p:blipFill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95" name="Freeform: Shape 8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AAF238B4-C51D-493A-989A-8684FB9643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95" r="30356" b="3"/>
          <a:stretch/>
        </p:blipFill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96" name="Freeform: Shape 8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401DDC-A459-46F3-A948-ACDD330F82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5" r="21930" b="-2"/>
          <a:stretch/>
        </p:blipFill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8216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Breaking down the Data</a:t>
            </a:r>
            <a:endParaRPr lang="en-US" sz="32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C20D0-C12F-48D1-BAAC-0C40134D0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683346"/>
            <a:ext cx="7347537" cy="54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4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E5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2016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CB2A18-24B8-440C-9209-1B1BC42A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132</Words>
  <Application>Microsoft Office PowerPoint</Application>
  <PresentationFormat>Widescreen</PresentationFormat>
  <Paragraphs>38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  Big Corporations           Vs       Small Business owner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Models Explored</vt:lpstr>
      <vt:lpstr>Occupancy by Month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Malik, Amit (Nokia - US)</dc:creator>
  <cp:lastModifiedBy>Jag Ashirwad</cp:lastModifiedBy>
  <cp:revision>7</cp:revision>
  <dcterms:created xsi:type="dcterms:W3CDTF">2019-09-30T23:05:16Z</dcterms:created>
  <dcterms:modified xsi:type="dcterms:W3CDTF">2019-10-01T01:45:05Z</dcterms:modified>
</cp:coreProperties>
</file>